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7"/>
  </p:notesMasterIdLst>
  <p:sldIdLst>
    <p:sldId id="444" r:id="rId2"/>
    <p:sldId id="470" r:id="rId3"/>
    <p:sldId id="479" r:id="rId4"/>
    <p:sldId id="476" r:id="rId5"/>
    <p:sldId id="481" r:id="rId6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4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88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6F7C50-8E84-4624-90CE-83BA943365D2}" type="datetimeFigureOut">
              <a:rPr lang="vi-VN" smtClean="0"/>
              <a:pPr/>
              <a:t>31/08/2021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E47C9-F94A-4C05-B030-CC86311BAA36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74477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35ED90-7277-4514-B62F-E3C1E22652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39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42CFEE-E1E1-43DF-81B5-299D567CB53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7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FF7542-7187-4B29-8275-6D007CA179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728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B1F90A-710D-4CC2-BA7A-254051DD9DD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82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A8A6F-85BA-4F55-AB45-8A514EC5FB3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738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7C9FAC-8B7E-4422-A006-35580B910AC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858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00206F-C755-45D6-A018-840E53F914B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545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3A6E98-AE99-455D-9249-3EE743AF99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01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A88CEE-57EC-42DA-91DB-F65CB9E27A6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75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B214C-65F9-46B0-A4B7-3A6CC1E11C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17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28C98A-4460-457A-AC28-584247D339D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289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6EC27-0E5B-45AF-872F-E3916E13589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276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41C428-3AB7-4E95-919C-679C9033411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02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2103" y="2173015"/>
            <a:ext cx="9163270" cy="2517226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vi-VN" sz="2800" b="1" dirty="0" smtClean="0">
                <a:solidFill>
                  <a:srgbClr val="0000FF"/>
                </a:solidFill>
              </a:rPr>
              <a:t>ƯỚNG</a:t>
            </a:r>
            <a:r>
              <a:rPr lang="en-US" sz="2800" b="1" dirty="0">
                <a:solidFill>
                  <a:srgbClr val="0000FF"/>
                </a:solidFill>
              </a:rPr>
              <a:t> DẪN HỌC SINH NGHIÊN CỨU CHUẨN BỊ NỘI DUNG BÀI HỌC</a:t>
            </a:r>
            <a:r>
              <a:rPr lang="en-US" sz="2800" b="1" dirty="0" smtClean="0">
                <a:solidFill>
                  <a:srgbClr val="0000FF"/>
                </a:solidFill>
              </a:rPr>
              <a:t/>
            </a:r>
            <a:br>
              <a:rPr lang="en-US" sz="2800" b="1" dirty="0" smtClean="0">
                <a:solidFill>
                  <a:srgbClr val="0000FF"/>
                </a:solidFill>
              </a:rPr>
            </a:br>
            <a:r>
              <a:rPr lang="en-US" sz="2800" b="1" u="sng" dirty="0" smtClean="0">
                <a:solidFill>
                  <a:srgbClr val="FF0000"/>
                </a:solidFill>
              </a:rPr>
              <a:t> </a:t>
            </a:r>
            <a:br>
              <a:rPr lang="en-US" sz="2800" b="1" u="sng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BÀI </a:t>
            </a:r>
            <a:r>
              <a:rPr lang="en-US" sz="2800" b="1" dirty="0">
                <a:solidFill>
                  <a:srgbClr val="FF0000"/>
                </a:solidFill>
              </a:rPr>
              <a:t>15: </a:t>
            </a:r>
            <a:r>
              <a:rPr lang="en-US" sz="2800" b="1" dirty="0" smtClean="0">
                <a:solidFill>
                  <a:srgbClr val="FF0000"/>
                </a:solidFill>
              </a:rPr>
              <a:t>ĐÔNG </a:t>
            </a:r>
            <a:r>
              <a:rPr lang="en-US" sz="2800" b="1" dirty="0">
                <a:solidFill>
                  <a:srgbClr val="FF0000"/>
                </a:solidFill>
              </a:rPr>
              <a:t>MÁU VÀ NGUYÊN TẮC TRUYỀN MÁU</a:t>
            </a: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endParaRPr lang="en-US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33096" y="3050633"/>
            <a:ext cx="9987455" cy="2451538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Rectangle 2"/>
          <p:cNvSpPr/>
          <p:nvPr/>
        </p:nvSpPr>
        <p:spPr>
          <a:xfrm>
            <a:off x="1472765" y="217355"/>
            <a:ext cx="9084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BÀI 15: ĐÔNG MÁU VÀ NGUYÊN TẮC TRUYỀN MÁU</a:t>
            </a:r>
            <a:endParaRPr lang="en-US" sz="2800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236482" y="969376"/>
            <a:ext cx="3043620" cy="457200"/>
          </a:xfrm>
          <a:noFill/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</a:rPr>
              <a:t>I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</a:rPr>
              <a:t>.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</a:rPr>
              <a:t>Đông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</a:rPr>
              <a:t>máu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endParaRPr lang="en-US" sz="2800" b="1" dirty="0" smtClean="0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49317" y="1781503"/>
            <a:ext cx="9191298" cy="104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3200" kern="0" dirty="0" err="1" smtClean="0">
                <a:solidFill>
                  <a:schemeClr val="tx1"/>
                </a:solidFill>
                <a:latin typeface="Times New Roman" pitchFamily="18" charset="0"/>
              </a:rPr>
              <a:t>Đọc</a:t>
            </a:r>
            <a:r>
              <a:rPr lang="en-US" sz="3200" kern="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chemeClr val="tx1"/>
                </a:solidFill>
                <a:latin typeface="Times New Roman" pitchFamily="18" charset="0"/>
              </a:rPr>
              <a:t>thông</a:t>
            </a:r>
            <a:r>
              <a:rPr lang="en-US" sz="3200" kern="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latin typeface="Times New Roman" pitchFamily="18" charset="0"/>
              </a:rPr>
              <a:t>tin SGK </a:t>
            </a:r>
            <a:r>
              <a:rPr lang="en-US" sz="3200" kern="0" dirty="0" err="1" smtClean="0">
                <a:solidFill>
                  <a:schemeClr val="tx1"/>
                </a:solidFill>
                <a:latin typeface="Times New Roman" pitchFamily="18" charset="0"/>
              </a:rPr>
              <a:t>mục</a:t>
            </a:r>
            <a:r>
              <a:rPr lang="en-US" sz="3200" kern="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latin typeface="Times New Roman" pitchFamily="18" charset="0"/>
              </a:rPr>
              <a:t>I </a:t>
            </a:r>
            <a:r>
              <a:rPr lang="en-US" sz="3200" kern="0" dirty="0" err="1" smtClean="0">
                <a:solidFill>
                  <a:schemeClr val="tx1"/>
                </a:solidFill>
                <a:latin typeface="Times New Roman" pitchFamily="18" charset="0"/>
              </a:rPr>
              <a:t>và</a:t>
            </a:r>
            <a:r>
              <a:rPr lang="en-US" sz="3200" kern="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chemeClr val="tx1"/>
                </a:solidFill>
                <a:latin typeface="Times New Roman" pitchFamily="18" charset="0"/>
              </a:rPr>
              <a:t>quan</a:t>
            </a:r>
            <a:r>
              <a:rPr lang="en-US" sz="3200" kern="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chemeClr val="tx1"/>
                </a:solidFill>
                <a:latin typeface="Times New Roman" pitchFamily="18" charset="0"/>
              </a:rPr>
              <a:t>sát</a:t>
            </a:r>
            <a:r>
              <a:rPr lang="en-US" sz="3200" kern="0" dirty="0" smtClean="0">
                <a:solidFill>
                  <a:schemeClr val="tx1"/>
                </a:solidFill>
                <a:latin typeface="Times New Roman" pitchFamily="18" charset="0"/>
              </a:rPr>
              <a:t> s</a:t>
            </a:r>
            <a:r>
              <a:rPr lang="vi-VN" sz="3200" kern="0" dirty="0" smtClean="0">
                <a:solidFill>
                  <a:schemeClr val="tx1"/>
                </a:solidFill>
                <a:latin typeface="Times New Roman" pitchFamily="18" charset="0"/>
              </a:rPr>
              <a:t>ơ</a:t>
            </a:r>
            <a:r>
              <a:rPr lang="en-US" sz="3200" kern="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chemeClr val="tx1"/>
                </a:solidFill>
                <a:latin typeface="Times New Roman" pitchFamily="18" charset="0"/>
              </a:rPr>
              <a:t>đồ</a:t>
            </a:r>
            <a:r>
              <a:rPr lang="en-US" sz="3200" kern="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kern="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chemeClr val="tx1"/>
                </a:solidFill>
                <a:latin typeface="Times New Roman" pitchFamily="18" charset="0"/>
              </a:rPr>
              <a:t>trang</a:t>
            </a:r>
            <a:r>
              <a:rPr lang="en-US" sz="3200" kern="0" dirty="0" smtClean="0">
                <a:solidFill>
                  <a:schemeClr val="tx1"/>
                </a:solidFill>
                <a:latin typeface="Times New Roman" pitchFamily="18" charset="0"/>
              </a:rPr>
              <a:t> 48 </a:t>
            </a:r>
            <a:r>
              <a:rPr lang="en-US" sz="3200" kern="0" dirty="0" err="1" smtClean="0">
                <a:solidFill>
                  <a:schemeClr val="tx1"/>
                </a:solidFill>
                <a:latin typeface="Times New Roman" pitchFamily="18" charset="0"/>
              </a:rPr>
              <a:t>sgk</a:t>
            </a:r>
            <a:r>
              <a:rPr lang="en-US" sz="3200" kern="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chemeClr val="tx1"/>
                </a:solidFill>
                <a:latin typeface="Times New Roman" pitchFamily="18" charset="0"/>
              </a:rPr>
              <a:t>trả</a:t>
            </a:r>
            <a:r>
              <a:rPr lang="en-US" sz="3200" kern="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chemeClr val="tx1"/>
                </a:solidFill>
                <a:latin typeface="Times New Roman" pitchFamily="18" charset="0"/>
              </a:rPr>
              <a:t>lời</a:t>
            </a:r>
            <a:r>
              <a:rPr lang="en-US" sz="3200" kern="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chemeClr val="tx1"/>
                </a:solidFill>
                <a:latin typeface="Times New Roman" pitchFamily="18" charset="0"/>
              </a:rPr>
              <a:t>các</a:t>
            </a:r>
            <a:r>
              <a:rPr lang="en-US" sz="3200" kern="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chemeClr val="tx1"/>
                </a:solidFill>
                <a:latin typeface="Times New Roman" pitchFamily="18" charset="0"/>
              </a:rPr>
              <a:t>câu</a:t>
            </a:r>
            <a:r>
              <a:rPr lang="en-US" sz="3200" kern="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chemeClr val="tx1"/>
                </a:solidFill>
                <a:latin typeface="Times New Roman" pitchFamily="18" charset="0"/>
              </a:rPr>
              <a:t>hỏi</a:t>
            </a:r>
            <a:r>
              <a:rPr lang="en-US" sz="3200" kern="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chemeClr val="tx1"/>
                </a:solidFill>
                <a:latin typeface="Times New Roman" pitchFamily="18" charset="0"/>
              </a:rPr>
              <a:t>sau</a:t>
            </a:r>
            <a:r>
              <a:rPr lang="en-US" sz="3200" kern="0" dirty="0" smtClean="0">
                <a:solidFill>
                  <a:schemeClr val="tx1"/>
                </a:solidFill>
                <a:latin typeface="Times New Roman" pitchFamily="18" charset="0"/>
              </a:rPr>
              <a:t>: </a:t>
            </a:r>
            <a:endParaRPr lang="en-US" sz="2400" kern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96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3200" y="2971800"/>
            <a:ext cx="11582400" cy="609600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 1. Ở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người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mấy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nhóm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máu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?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Đó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những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nhóm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máu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nào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  <a:p>
            <a:pPr marL="609600" indent="-609600" algn="just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 sz="36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042400" cy="457200"/>
          </a:xfrm>
          <a:noFill/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</a:rPr>
              <a:t>II.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</a:rPr>
              <a:t>nguyên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</a:rPr>
              <a:t>tắc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</a:rPr>
              <a:t>truyền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</a:rPr>
              <a:t>máu</a:t>
            </a:r>
            <a:endParaRPr lang="en-US" sz="2800" b="1" dirty="0" smtClean="0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06400" y="1422976"/>
            <a:ext cx="97966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latin typeface="Times New Roman" pitchFamily="18" charset="0"/>
              </a:rPr>
              <a:t>Dựa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vào</a:t>
            </a:r>
            <a:r>
              <a:rPr lang="en-US" sz="3600" dirty="0">
                <a:latin typeface="Times New Roman" pitchFamily="18" charset="0"/>
              </a:rPr>
              <a:t>  </a:t>
            </a:r>
            <a:r>
              <a:rPr lang="en-US" sz="3600" dirty="0" err="1">
                <a:latin typeface="Times New Roman" pitchFamily="18" charset="0"/>
              </a:rPr>
              <a:t>thông</a:t>
            </a:r>
            <a:r>
              <a:rPr lang="en-US" sz="3600" dirty="0">
                <a:latin typeface="Times New Roman" pitchFamily="18" charset="0"/>
              </a:rPr>
              <a:t> tin SGK </a:t>
            </a:r>
            <a:r>
              <a:rPr lang="en-US" sz="3600" dirty="0" err="1">
                <a:latin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kết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quả</a:t>
            </a:r>
            <a:r>
              <a:rPr lang="en-US" sz="3600" dirty="0">
                <a:latin typeface="Times New Roman" pitchFamily="18" charset="0"/>
              </a:rPr>
              <a:t>  </a:t>
            </a:r>
            <a:r>
              <a:rPr lang="en-US" sz="3600" dirty="0" err="1">
                <a:latin typeface="Times New Roman" pitchFamily="18" charset="0"/>
              </a:rPr>
              <a:t>thí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nghiệm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Cac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Lanstâynơ</a:t>
            </a:r>
            <a:r>
              <a:rPr lang="en-US" sz="3600" dirty="0">
                <a:latin typeface="Times New Roman" pitchFamily="18" charset="0"/>
              </a:rPr>
              <a:t> ở </a:t>
            </a:r>
            <a:r>
              <a:rPr lang="en-US" sz="3600" dirty="0" err="1">
                <a:latin typeface="Times New Roman" pitchFamily="18" charset="0"/>
              </a:rPr>
              <a:t>hình</a:t>
            </a:r>
            <a:r>
              <a:rPr lang="en-US" sz="3600" dirty="0">
                <a:latin typeface="Times New Roman" pitchFamily="18" charset="0"/>
              </a:rPr>
              <a:t> 15 </a:t>
            </a:r>
            <a:r>
              <a:rPr lang="en-US" sz="3600" dirty="0" err="1">
                <a:latin typeface="Times New Roman" pitchFamily="18" charset="0"/>
              </a:rPr>
              <a:t>trả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lời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các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sau</a:t>
            </a:r>
            <a:r>
              <a:rPr lang="en-US" sz="3200" dirty="0">
                <a:latin typeface="Times New Roman" pitchFamily="18" charset="0"/>
              </a:rPr>
              <a:t>: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096434" y="838201"/>
            <a:ext cx="52806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</a:rPr>
              <a:t>1. </a:t>
            </a:r>
            <a:r>
              <a:rPr lang="en-US" sz="3600" b="1" dirty="0" err="1">
                <a:solidFill>
                  <a:srgbClr val="3333FF"/>
                </a:solidFill>
                <a:latin typeface="Times New Roman" pitchFamily="18" charset="0"/>
              </a:rPr>
              <a:t>Các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3333FF"/>
                </a:solidFill>
                <a:latin typeface="Times New Roman" pitchFamily="18" charset="0"/>
              </a:rPr>
              <a:t>nhóm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3333FF"/>
                </a:solidFill>
                <a:latin typeface="Times New Roman" pitchFamily="18" charset="0"/>
              </a:rPr>
              <a:t>máu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</a:rPr>
              <a:t> ở </a:t>
            </a:r>
            <a:r>
              <a:rPr lang="en-US" sz="3600" b="1" dirty="0" err="1">
                <a:solidFill>
                  <a:srgbClr val="3333FF"/>
                </a:solidFill>
                <a:latin typeface="Times New Roman" pitchFamily="18" charset="0"/>
              </a:rPr>
              <a:t>người</a:t>
            </a:r>
            <a:endParaRPr lang="en-US" sz="3600" b="1" dirty="0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406400" y="3658968"/>
            <a:ext cx="1168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2.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Hồng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cầu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những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loại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kháng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nguyên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nào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406400" y="4305299"/>
            <a:ext cx="11480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3.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Huyết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tương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những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loại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kháng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thể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nào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Chúng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gây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kết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dính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hồng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cầu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không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1774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286000" y="404648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O       O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929313" y="2135137"/>
            <a:ext cx="76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A       A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888038" y="5341887"/>
            <a:ext cx="76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B       B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8686800" y="412268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AB       AB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3713164" y="4336999"/>
            <a:ext cx="4821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H="1">
            <a:off x="3733800" y="2522486"/>
            <a:ext cx="1981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3713163" y="4448124"/>
            <a:ext cx="1981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6477000" y="2522486"/>
            <a:ext cx="2057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H="1">
            <a:off x="6477000" y="4503686"/>
            <a:ext cx="2133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Freeform 17"/>
          <p:cNvSpPr>
            <a:spLocks/>
          </p:cNvSpPr>
          <p:nvPr/>
        </p:nvSpPr>
        <p:spPr bwMode="auto">
          <a:xfrm>
            <a:off x="2493963" y="4476700"/>
            <a:ext cx="762000" cy="179387"/>
          </a:xfrm>
          <a:custGeom>
            <a:avLst/>
            <a:gdLst>
              <a:gd name="T0" fmla="*/ 0 w 480"/>
              <a:gd name="T1" fmla="*/ 0 h 192"/>
              <a:gd name="T2" fmla="*/ 240 w 480"/>
              <a:gd name="T3" fmla="*/ 192 h 192"/>
              <a:gd name="T4" fmla="*/ 480 w 480"/>
              <a:gd name="T5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192">
                <a:moveTo>
                  <a:pt x="0" y="0"/>
                </a:moveTo>
                <a:cubicBezTo>
                  <a:pt x="80" y="96"/>
                  <a:pt x="160" y="192"/>
                  <a:pt x="240" y="192"/>
                </a:cubicBezTo>
                <a:cubicBezTo>
                  <a:pt x="320" y="192"/>
                  <a:pt x="400" y="96"/>
                  <a:pt x="48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Freeform 18"/>
          <p:cNvSpPr>
            <a:spLocks/>
          </p:cNvSpPr>
          <p:nvPr/>
        </p:nvSpPr>
        <p:spPr bwMode="auto">
          <a:xfrm>
            <a:off x="2479675" y="3817886"/>
            <a:ext cx="838200" cy="228600"/>
          </a:xfrm>
          <a:custGeom>
            <a:avLst/>
            <a:gdLst>
              <a:gd name="T0" fmla="*/ 0 w 480"/>
              <a:gd name="T1" fmla="*/ 144 h 144"/>
              <a:gd name="T2" fmla="*/ 240 w 480"/>
              <a:gd name="T3" fmla="*/ 0 h 144"/>
              <a:gd name="T4" fmla="*/ 480 w 480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144">
                <a:moveTo>
                  <a:pt x="0" y="144"/>
                </a:moveTo>
                <a:cubicBezTo>
                  <a:pt x="80" y="72"/>
                  <a:pt x="160" y="0"/>
                  <a:pt x="240" y="0"/>
                </a:cubicBezTo>
                <a:cubicBezTo>
                  <a:pt x="320" y="0"/>
                  <a:pt x="400" y="72"/>
                  <a:pt x="48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Freeform 19"/>
          <p:cNvSpPr>
            <a:spLocks/>
          </p:cNvSpPr>
          <p:nvPr/>
        </p:nvSpPr>
        <p:spPr bwMode="auto">
          <a:xfrm>
            <a:off x="6262688" y="2273249"/>
            <a:ext cx="152400" cy="533400"/>
          </a:xfrm>
          <a:custGeom>
            <a:avLst/>
            <a:gdLst>
              <a:gd name="T0" fmla="*/ 0 w 96"/>
              <a:gd name="T1" fmla="*/ 0 h 336"/>
              <a:gd name="T2" fmla="*/ 96 w 96"/>
              <a:gd name="T3" fmla="*/ 192 h 336"/>
              <a:gd name="T4" fmla="*/ 0 w 96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336">
                <a:moveTo>
                  <a:pt x="0" y="0"/>
                </a:moveTo>
                <a:cubicBezTo>
                  <a:pt x="48" y="68"/>
                  <a:pt x="96" y="136"/>
                  <a:pt x="96" y="192"/>
                </a:cubicBezTo>
                <a:cubicBezTo>
                  <a:pt x="96" y="248"/>
                  <a:pt x="48" y="292"/>
                  <a:pt x="0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Freeform 20"/>
          <p:cNvSpPr>
            <a:spLocks/>
          </p:cNvSpPr>
          <p:nvPr/>
        </p:nvSpPr>
        <p:spPr bwMode="auto">
          <a:xfrm>
            <a:off x="5799138" y="2273249"/>
            <a:ext cx="165100" cy="533400"/>
          </a:xfrm>
          <a:custGeom>
            <a:avLst/>
            <a:gdLst>
              <a:gd name="T0" fmla="*/ 56 w 104"/>
              <a:gd name="T1" fmla="*/ 0 h 336"/>
              <a:gd name="T2" fmla="*/ 8 w 104"/>
              <a:gd name="T3" fmla="*/ 192 h 336"/>
              <a:gd name="T4" fmla="*/ 104 w 104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336">
                <a:moveTo>
                  <a:pt x="56" y="0"/>
                </a:moveTo>
                <a:cubicBezTo>
                  <a:pt x="28" y="68"/>
                  <a:pt x="0" y="136"/>
                  <a:pt x="8" y="192"/>
                </a:cubicBezTo>
                <a:cubicBezTo>
                  <a:pt x="16" y="248"/>
                  <a:pt x="60" y="292"/>
                  <a:pt x="104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Freeform 21"/>
          <p:cNvSpPr>
            <a:spLocks/>
          </p:cNvSpPr>
          <p:nvPr/>
        </p:nvSpPr>
        <p:spPr bwMode="auto">
          <a:xfrm>
            <a:off x="9096375" y="4546550"/>
            <a:ext cx="762000" cy="179387"/>
          </a:xfrm>
          <a:custGeom>
            <a:avLst/>
            <a:gdLst>
              <a:gd name="T0" fmla="*/ 0 w 480"/>
              <a:gd name="T1" fmla="*/ 0 h 192"/>
              <a:gd name="T2" fmla="*/ 240 w 480"/>
              <a:gd name="T3" fmla="*/ 192 h 192"/>
              <a:gd name="T4" fmla="*/ 480 w 480"/>
              <a:gd name="T5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192">
                <a:moveTo>
                  <a:pt x="0" y="0"/>
                </a:moveTo>
                <a:cubicBezTo>
                  <a:pt x="80" y="96"/>
                  <a:pt x="160" y="192"/>
                  <a:pt x="240" y="192"/>
                </a:cubicBezTo>
                <a:cubicBezTo>
                  <a:pt x="320" y="192"/>
                  <a:pt x="400" y="96"/>
                  <a:pt x="48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Freeform 22"/>
          <p:cNvSpPr>
            <a:spLocks/>
          </p:cNvSpPr>
          <p:nvPr/>
        </p:nvSpPr>
        <p:spPr bwMode="auto">
          <a:xfrm>
            <a:off x="9082088" y="3887736"/>
            <a:ext cx="838200" cy="228600"/>
          </a:xfrm>
          <a:custGeom>
            <a:avLst/>
            <a:gdLst>
              <a:gd name="T0" fmla="*/ 0 w 480"/>
              <a:gd name="T1" fmla="*/ 144 h 144"/>
              <a:gd name="T2" fmla="*/ 240 w 480"/>
              <a:gd name="T3" fmla="*/ 0 h 144"/>
              <a:gd name="T4" fmla="*/ 480 w 480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144">
                <a:moveTo>
                  <a:pt x="0" y="144"/>
                </a:moveTo>
                <a:cubicBezTo>
                  <a:pt x="80" y="72"/>
                  <a:pt x="160" y="0"/>
                  <a:pt x="240" y="0"/>
                </a:cubicBezTo>
                <a:cubicBezTo>
                  <a:pt x="320" y="0"/>
                  <a:pt x="400" y="72"/>
                  <a:pt x="48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Freeform 23"/>
          <p:cNvSpPr>
            <a:spLocks/>
          </p:cNvSpPr>
          <p:nvPr/>
        </p:nvSpPr>
        <p:spPr bwMode="auto">
          <a:xfrm>
            <a:off x="6254750" y="5543499"/>
            <a:ext cx="152400" cy="533400"/>
          </a:xfrm>
          <a:custGeom>
            <a:avLst/>
            <a:gdLst>
              <a:gd name="T0" fmla="*/ 0 w 96"/>
              <a:gd name="T1" fmla="*/ 0 h 336"/>
              <a:gd name="T2" fmla="*/ 96 w 96"/>
              <a:gd name="T3" fmla="*/ 192 h 336"/>
              <a:gd name="T4" fmla="*/ 0 w 96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336">
                <a:moveTo>
                  <a:pt x="0" y="0"/>
                </a:moveTo>
                <a:cubicBezTo>
                  <a:pt x="48" y="68"/>
                  <a:pt x="96" y="136"/>
                  <a:pt x="96" y="192"/>
                </a:cubicBezTo>
                <a:cubicBezTo>
                  <a:pt x="96" y="248"/>
                  <a:pt x="48" y="292"/>
                  <a:pt x="0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Freeform 24"/>
          <p:cNvSpPr>
            <a:spLocks/>
          </p:cNvSpPr>
          <p:nvPr/>
        </p:nvSpPr>
        <p:spPr bwMode="auto">
          <a:xfrm>
            <a:off x="5791200" y="5543499"/>
            <a:ext cx="165100" cy="533400"/>
          </a:xfrm>
          <a:custGeom>
            <a:avLst/>
            <a:gdLst>
              <a:gd name="T0" fmla="*/ 56 w 104"/>
              <a:gd name="T1" fmla="*/ 0 h 336"/>
              <a:gd name="T2" fmla="*/ 8 w 104"/>
              <a:gd name="T3" fmla="*/ 192 h 336"/>
              <a:gd name="T4" fmla="*/ 104 w 104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336">
                <a:moveTo>
                  <a:pt x="56" y="0"/>
                </a:moveTo>
                <a:cubicBezTo>
                  <a:pt x="28" y="68"/>
                  <a:pt x="0" y="136"/>
                  <a:pt x="8" y="192"/>
                </a:cubicBezTo>
                <a:cubicBezTo>
                  <a:pt x="16" y="248"/>
                  <a:pt x="60" y="292"/>
                  <a:pt x="104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298026" y="289034"/>
            <a:ext cx="11352691" cy="107721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4. 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</a:rPr>
              <a:t>Hãy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đánh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dấu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mũi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tên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để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phản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ánh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mối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quan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hệ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nhận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giữa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nhóm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máu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để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không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gây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kết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dính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hồng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cầu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trong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sơ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đồ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sau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52803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759369" y="336551"/>
            <a:ext cx="9125610" cy="487363"/>
          </a:xfrm>
        </p:spPr>
        <p:txBody>
          <a:bodyPr/>
          <a:lstStyle/>
          <a:p>
            <a:r>
              <a:rPr lang="en-US" altLang="en-US" sz="3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tuân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endParaRPr lang="en-US" altLang="en-US" sz="3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78373" y="1066800"/>
            <a:ext cx="10255468" cy="5410200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</a:pP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49, 50 SGK: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en-US" alt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virut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viêm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B,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virut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HIV...)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1873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4086</TotalTime>
  <Words>357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3_Default Design</vt:lpstr>
      <vt:lpstr>HƯỚNG DẪN HỌC SINH NGHIÊN CỨU CHUẨN BỊ NỘI DUNG BÀI HỌC   BÀI 15: ĐÔNG MÁU VÀ NGUYÊN TẮC TRUYỀN MÁU </vt:lpstr>
      <vt:lpstr>I. Đông máu </vt:lpstr>
      <vt:lpstr>II. Các nguyên tắc truyền máu</vt:lpstr>
      <vt:lpstr>PowerPoint Presentation</vt:lpstr>
      <vt:lpstr>2. Các nguyên tắc cần tuân thủ khi truyền máu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TOAN</dc:creator>
  <cp:lastModifiedBy>Microsoft account</cp:lastModifiedBy>
  <cp:revision>259</cp:revision>
  <dcterms:created xsi:type="dcterms:W3CDTF">2016-10-31T01:44:14Z</dcterms:created>
  <dcterms:modified xsi:type="dcterms:W3CDTF">2021-08-31T14:18:59Z</dcterms:modified>
</cp:coreProperties>
</file>